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5E94A-12A1-47F0-87F8-5C8D97AF7726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5A00F-4976-43E0-ABC8-1EE5C94B36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17B8C-C859-4704-9AAC-43C3EB9059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7393F-BAD2-4687-BE29-0110D0DF8C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475BF-A570-41AA-9C87-9CA0CCC83A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E8F83-52B2-46A9-9072-AB3DF196F8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BD183-67BA-43CF-BF77-9378C6BCC1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8336C-75C7-41E2-94AE-81A969BCBB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CE907-2E9C-4ED1-8DE2-1F460B7CBD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720F0-667A-4FDD-A77B-55C0818736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86B2C-F100-42E0-8D0A-A6FE827163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A0FCB-F406-4F0D-99A5-BFEC0434A9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0C039-F959-4D72-A045-79F90E969A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B44618-2535-4C74-9F68-7C7EB8DE619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41;&#1088;&#1086;&#1091;&#1085;.%20&#1076;&#1074;&#1080;&#1078;.sw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image" Target="../media/image7.gif"/><Relationship Id="rId4" Type="http://schemas.openxmlformats.org/officeDocument/2006/relationships/hyperlink" Target="http://upload.wikimedia.org/wikipedia/commons/6/6d/Translational_motion.gi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file:///C:\Documents%20and%20Settings\&#1040;&#1076;&#1084;&#1080;&#1085;&#1080;&#1089;&#1090;&#1088;&#1072;&#1090;&#1086;&#1088;\&#1052;&#1086;&#1080;%20&#1076;&#1086;&#1082;&#1091;&#1084;&#1077;&#1085;&#1090;&#1099;\&#1052;&#1086;&#1103;%20&#1084;&#1091;&#1079;&#1099;&#1082;&#1072;\&#1054;&#1076;&#1080;&#1085;&#1086;&#1082;&#1080;&#1081;%20&#1087;&#1072;&#1089;&#1090;&#1091;&#1093;\05%20.mp3" TargetMode="External"/><Relationship Id="rId1" Type="http://schemas.openxmlformats.org/officeDocument/2006/relationships/audio" Target="../media/audio1.wav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609600" y="1752600"/>
            <a:ext cx="7772400" cy="388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Броуновское </a:t>
            </a:r>
            <a:r>
              <a:rPr lang="ru-RU" sz="20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движение.</a:t>
            </a:r>
          </a:p>
          <a:p>
            <a:pPr algn="ctr"/>
            <a:endParaRPr lang="ru-RU" sz="20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0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934200" y="5867400"/>
            <a:ext cx="1524000" cy="6858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381000"/>
            <a:ext cx="3276600" cy="990600"/>
          </a:xfrm>
        </p:spPr>
        <p:txBody>
          <a:bodyPr/>
          <a:lstStyle/>
          <a:p>
            <a:fld id="{6F08F960-59F7-4F99-8F2C-4F2638593A55}" type="datetime1">
              <a:rPr lang="ru-RU" sz="4000" b="1" smtClean="0">
                <a:solidFill>
                  <a:schemeClr val="accent2"/>
                </a:solidFill>
              </a:rPr>
              <a:t>25.09.2014</a:t>
            </a:fld>
            <a:endParaRPr lang="ru-RU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БРОУНОВСКОЕ   ДВИЖЕНИЕ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Еще летом 1827 года Броун, занимаясь изучением поведения цветочной пыльцы под микроскопом  </a:t>
            </a:r>
            <a:r>
              <a:rPr lang="ru-RU" i="1" dirty="0" smtClean="0"/>
              <a:t> </a:t>
            </a:r>
            <a:r>
              <a:rPr lang="ru-RU" dirty="0" smtClean="0"/>
              <a:t> вдруг обнаружил, что отдельные споры совершают абсолютно хаотичные импульсные движения. Он доподлинно определил, что эти движения никак не связаны ни с завихрениями и токами воды, ни с ее испарением, после чего, описав характер движения частиц, честно расписался в собственном бессилии объяснить происхождение этого хаотичного движения. Однако, будучи дотошным экспериментатором, Броун установил, что подобное хаотичное движение свойственно </a:t>
            </a:r>
            <a:r>
              <a:rPr lang="ru-RU" dirty="0" smtClean="0">
                <a:solidFill>
                  <a:srgbClr val="002060"/>
                </a:solidFill>
                <a:hlinkClick r:id="rId2" action="ppaction://hlinkfile"/>
              </a:rPr>
              <a:t>любым микроскопическим частицам</a:t>
            </a:r>
            <a:r>
              <a:rPr lang="ru-RU" dirty="0" smtClean="0">
                <a:hlinkClick r:id="rId2" action="ppaction://hlinkfile"/>
              </a:rPr>
              <a:t>,</a:t>
            </a:r>
            <a:r>
              <a:rPr lang="ru-RU" dirty="0" smtClean="0"/>
              <a:t> — будь то пыльца растений, взвеси минералов или вообще любая измельченная субстанция.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90600" y="609600"/>
            <a:ext cx="685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FF0000"/>
                </a:solidFill>
              </a:rPr>
              <a:t>Броуновское движение –  тепловое движение микроскопических взвешенных частиц твердого вещества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находящихся </a:t>
            </a:r>
            <a:r>
              <a:rPr lang="ru-RU" b="1" dirty="0">
                <a:solidFill>
                  <a:srgbClr val="FF0000"/>
                </a:solidFill>
              </a:rPr>
              <a:t>в жидкой или газообразной среде.</a:t>
            </a:r>
          </a:p>
        </p:txBody>
      </p:sp>
      <p:pic>
        <p:nvPicPr>
          <p:cNvPr id="5126" name="Picture 6" descr="brou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828800"/>
            <a:ext cx="3505200" cy="4800600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267200" y="2286000"/>
            <a:ext cx="4648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Надо сказать, что у Броуна не было каких-то новейших микроскопов. В своей статье он специально подчеркивает, что у него были обычные двояковыпуклые линзы, которыми он пользовался в течение нескольких лет. Сейчас , чтобы повторить наблюдение Броуна ,  достаточно иметь не очень сильный микроскоп . В газе явление проявляется значительно ярче, чем в жидкости .</a:t>
            </a:r>
          </a:p>
        </p:txBody>
      </p:sp>
      <p:sp>
        <p:nvSpPr>
          <p:cNvPr id="5129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620000" y="5943600"/>
            <a:ext cx="1143000" cy="6096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200px-Robert_brown_botani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4267200" cy="5791200"/>
          </a:xfrm>
          <a:prstGeom prst="rect">
            <a:avLst/>
          </a:prstGeom>
          <a:noFill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486400" y="914400"/>
            <a:ext cx="3200400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chemeClr val="accent2"/>
                </a:solidFill>
              </a:rPr>
              <a:t>Роберт Броун</a:t>
            </a:r>
            <a:r>
              <a:rPr lang="ru-RU"/>
              <a:t> – британский ботаник,член Лондонского королевского общества. Родился 21 декабря 1773 года в Шотландии.Учился в Эдинбургском университете, изучая медицину и ботанику.</a:t>
            </a:r>
          </a:p>
          <a:p>
            <a:pPr>
              <a:spcBef>
                <a:spcPct val="50000"/>
              </a:spcBef>
            </a:pPr>
            <a:r>
              <a:rPr lang="ru-RU"/>
              <a:t>Роберт Броун в 1827 году первым наблюдал явление движения молекул , рассматривая в микроскоп споры растений , находящихся в жидкости.</a:t>
            </a:r>
          </a:p>
          <a:p>
            <a:pPr>
              <a:spcBef>
                <a:spcPct val="50000"/>
              </a:spcBef>
            </a:pPr>
            <a:endParaRPr lang="ru-RU">
              <a:solidFill>
                <a:schemeClr val="accent2"/>
              </a:solidFill>
            </a:endParaRPr>
          </a:p>
        </p:txBody>
      </p:sp>
      <p:sp>
        <p:nvSpPr>
          <p:cNvPr id="6154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43800" y="5867400"/>
            <a:ext cx="1143000" cy="6858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62400" y="533400"/>
            <a:ext cx="4648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Броуновское движение никогда не прекращается.В капле воды , если она не высыхает , движение крупинок можно наблюдать в течение многих лет . Оно не прекращается ни летом, ни зимой , ни днем , ни ночью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5800" y="5029200"/>
            <a:ext cx="8229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Мельчайшие частички вели себя, как живые, причем «танец» частиц ускорялся с повышением температуры и с уменьшением размера частиц и явно замедлялся при замене воды более вязкой средой. </a:t>
            </a:r>
          </a:p>
        </p:txBody>
      </p:sp>
      <p:pic>
        <p:nvPicPr>
          <p:cNvPr id="7176" name="Picture 8" descr="Brownia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14600"/>
            <a:ext cx="3048000" cy="1981200"/>
          </a:xfrm>
          <a:prstGeom prst="rect">
            <a:avLst/>
          </a:prstGeom>
          <a:noFill/>
        </p:spPr>
      </p:pic>
      <p:pic>
        <p:nvPicPr>
          <p:cNvPr id="7178" name="Picture 10" descr="1129630268776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"/>
            <a:ext cx="3200400" cy="4114800"/>
          </a:xfrm>
          <a:prstGeom prst="rect">
            <a:avLst/>
          </a:prstGeom>
          <a:noFill/>
        </p:spPr>
      </p:pic>
      <p:sp>
        <p:nvSpPr>
          <p:cNvPr id="7179" name="AutoShape 1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620000" y="6096000"/>
            <a:ext cx="1143000" cy="7620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43400" y="304800"/>
            <a:ext cx="42672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Когда мы видим под микроскопом движение крупинок , то не следует думать , что мы видим движение самих молекул . Молекулы нельзя видеть в обычный микроскоп , об их существовании и движении мы можем судить по тем ударом , которые они производят , толкая крупинки краски и заставляя их двигаться .</a:t>
            </a:r>
          </a:p>
          <a:p>
            <a:pPr>
              <a:spcBef>
                <a:spcPct val="50000"/>
              </a:spcBef>
            </a:pPr>
            <a:r>
              <a:rPr lang="ru-RU"/>
              <a:t>Можно привести такое сравнение . Группа людей , играя на воде в мяч , толкает его . От толчков мяч движется в разном направлении .</a:t>
            </a:r>
          </a:p>
          <a:p>
            <a:pPr>
              <a:spcBef>
                <a:spcPct val="50000"/>
              </a:spcBef>
            </a:pPr>
            <a:r>
              <a:rPr lang="ru-RU"/>
              <a:t>Если наблюдать эту игру с большой высоты , то людей не видно , а мяч беспорядочно движется будто без причины .</a:t>
            </a:r>
          </a:p>
        </p:txBody>
      </p:sp>
      <p:pic>
        <p:nvPicPr>
          <p:cNvPr id="8200" name="Picture 8" descr="slide0002_image0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3505200" cy="4724400"/>
          </a:xfrm>
          <a:prstGeom prst="rect">
            <a:avLst/>
          </a:prstGeom>
          <a:noFill/>
        </p:spPr>
      </p:pic>
      <p:sp>
        <p:nvSpPr>
          <p:cNvPr id="820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315200" y="6019800"/>
            <a:ext cx="1295400" cy="6096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08c-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3429000" cy="4953000"/>
          </a:xfrm>
          <a:prstGeom prst="rect">
            <a:avLst/>
          </a:prstGeom>
          <a:noFill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43400" y="381000"/>
            <a:ext cx="43434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0066"/>
                </a:solidFill>
              </a:rPr>
              <a:t>Значение открытия броуновского движения .</a:t>
            </a: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Броуновское движение показало ,что все тела состоят из отдельных частиц – молекул , которые находятся в непрерывном беспорядочном движении.</a:t>
            </a:r>
          </a:p>
          <a:p>
            <a:pPr>
              <a:spcBef>
                <a:spcPct val="50000"/>
              </a:spcBef>
            </a:pPr>
            <a:r>
              <a:rPr lang="ru-RU"/>
              <a:t>Факт существования броуновского движения доказывает молекулярное строение материи .</a:t>
            </a:r>
          </a:p>
        </p:txBody>
      </p:sp>
      <p:pic>
        <p:nvPicPr>
          <p:cNvPr id="9226" name="Picture 10" descr="Картинка 24 из 212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3886200"/>
            <a:ext cx="2857500" cy="2505075"/>
          </a:xfrm>
          <a:prstGeom prst="rect">
            <a:avLst/>
          </a:prstGeom>
          <a:noFill/>
        </p:spPr>
      </p:pic>
      <p:sp>
        <p:nvSpPr>
          <p:cNvPr id="9227" name="AutoShape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48600" y="6019800"/>
            <a:ext cx="1066800" cy="8382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slide0001_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4038"/>
          </a:xfrm>
          <a:prstGeom prst="rect">
            <a:avLst/>
          </a:prstGeom>
          <a:noFill/>
          <a:ln w="9525">
            <a:solidFill>
              <a:srgbClr val="D7D2C7"/>
            </a:solidFill>
            <a:miter lim="800000"/>
            <a:headEnd/>
            <a:tailEnd/>
          </a:ln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403350" y="1268413"/>
            <a:ext cx="5688013" cy="3024187"/>
          </a:xfrm>
          <a:prstGeom prst="rect">
            <a:avLst/>
          </a:prstGeom>
          <a:solidFill>
            <a:srgbClr val="D7D2C7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 i="1" dirty="0">
                <a:solidFill>
                  <a:srgbClr val="CC3300"/>
                </a:solidFill>
              </a:rPr>
              <a:t>Домашнее задание</a:t>
            </a:r>
          </a:p>
          <a:p>
            <a:pPr algn="ctr"/>
            <a:endParaRPr lang="ru-RU" sz="3600" b="1" i="1" dirty="0">
              <a:solidFill>
                <a:srgbClr val="CC3300"/>
              </a:solidFill>
            </a:endParaRPr>
          </a:p>
          <a:p>
            <a:pPr algn="ctr"/>
            <a:r>
              <a:rPr lang="ru-RU" sz="3600" b="1" i="1" dirty="0" smtClean="0">
                <a:solidFill>
                  <a:srgbClr val="CC3300"/>
                </a:solidFill>
              </a:rPr>
              <a:t>9, </a:t>
            </a:r>
          </a:p>
          <a:p>
            <a:pPr algn="ctr"/>
            <a:endParaRPr lang="ru-RU" sz="3600" b="1" i="1" dirty="0">
              <a:solidFill>
                <a:srgbClr val="CC3300"/>
              </a:solidFill>
            </a:endParaRPr>
          </a:p>
        </p:txBody>
      </p:sp>
      <p:sp>
        <p:nvSpPr>
          <p:cNvPr id="33807" name="Freeform 15"/>
          <p:cNvSpPr>
            <a:spLocks/>
          </p:cNvSpPr>
          <p:nvPr/>
        </p:nvSpPr>
        <p:spPr bwMode="auto">
          <a:xfrm>
            <a:off x="3635375" y="2492375"/>
            <a:ext cx="254000" cy="501650"/>
          </a:xfrm>
          <a:custGeom>
            <a:avLst/>
            <a:gdLst/>
            <a:ahLst/>
            <a:cxnLst>
              <a:cxn ang="0">
                <a:pos x="157" y="40"/>
              </a:cxn>
              <a:cxn ang="0">
                <a:pos x="86" y="0"/>
              </a:cxn>
              <a:cxn ang="0">
                <a:pos x="23" y="55"/>
              </a:cxn>
              <a:cxn ang="0">
                <a:pos x="31" y="119"/>
              </a:cxn>
              <a:cxn ang="0">
                <a:pos x="126" y="182"/>
              </a:cxn>
              <a:cxn ang="0">
                <a:pos x="157" y="229"/>
              </a:cxn>
              <a:cxn ang="0">
                <a:pos x="126" y="316"/>
              </a:cxn>
              <a:cxn ang="0">
                <a:pos x="0" y="237"/>
              </a:cxn>
            </a:cxnLst>
            <a:rect l="0" t="0" r="r" b="b"/>
            <a:pathLst>
              <a:path w="160" h="316">
                <a:moveTo>
                  <a:pt x="157" y="40"/>
                </a:moveTo>
                <a:cubicBezTo>
                  <a:pt x="103" y="3"/>
                  <a:pt x="128" y="14"/>
                  <a:pt x="86" y="0"/>
                </a:cubicBezTo>
                <a:cubicBezTo>
                  <a:pt x="41" y="9"/>
                  <a:pt x="37" y="14"/>
                  <a:pt x="23" y="55"/>
                </a:cubicBezTo>
                <a:cubicBezTo>
                  <a:pt x="26" y="76"/>
                  <a:pt x="24" y="99"/>
                  <a:pt x="31" y="119"/>
                </a:cubicBezTo>
                <a:cubicBezTo>
                  <a:pt x="43" y="151"/>
                  <a:pt x="101" y="165"/>
                  <a:pt x="126" y="182"/>
                </a:cubicBezTo>
                <a:cubicBezTo>
                  <a:pt x="128" y="185"/>
                  <a:pt x="157" y="225"/>
                  <a:pt x="157" y="229"/>
                </a:cubicBezTo>
                <a:cubicBezTo>
                  <a:pt x="160" y="258"/>
                  <a:pt x="141" y="293"/>
                  <a:pt x="126" y="316"/>
                </a:cubicBezTo>
                <a:cubicBezTo>
                  <a:pt x="64" y="310"/>
                  <a:pt x="0" y="313"/>
                  <a:pt x="0" y="237"/>
                </a:cubicBezTo>
              </a:path>
            </a:pathLst>
          </a:custGeom>
          <a:noFill/>
          <a:ln w="57150" cmpd="sng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3563938" y="2708275"/>
            <a:ext cx="222250" cy="576263"/>
          </a:xfrm>
          <a:custGeom>
            <a:avLst/>
            <a:gdLst/>
            <a:ahLst/>
            <a:cxnLst>
              <a:cxn ang="0">
                <a:pos x="223" y="15"/>
              </a:cxn>
              <a:cxn ang="0">
                <a:pos x="128" y="7"/>
              </a:cxn>
              <a:cxn ang="0">
                <a:pos x="65" y="71"/>
              </a:cxn>
              <a:cxn ang="0">
                <a:pos x="104" y="213"/>
              </a:cxn>
              <a:cxn ang="0">
                <a:pos x="120" y="236"/>
              </a:cxn>
              <a:cxn ang="0">
                <a:pos x="168" y="268"/>
              </a:cxn>
              <a:cxn ang="0">
                <a:pos x="183" y="292"/>
              </a:cxn>
              <a:cxn ang="0">
                <a:pos x="207" y="307"/>
              </a:cxn>
              <a:cxn ang="0">
                <a:pos x="223" y="355"/>
              </a:cxn>
              <a:cxn ang="0">
                <a:pos x="231" y="378"/>
              </a:cxn>
              <a:cxn ang="0">
                <a:pos x="191" y="426"/>
              </a:cxn>
              <a:cxn ang="0">
                <a:pos x="144" y="457"/>
              </a:cxn>
              <a:cxn ang="0">
                <a:pos x="25" y="418"/>
              </a:cxn>
              <a:cxn ang="0">
                <a:pos x="18" y="205"/>
              </a:cxn>
            </a:cxnLst>
            <a:rect l="0" t="0" r="r" b="b"/>
            <a:pathLst>
              <a:path w="231" h="462">
                <a:moveTo>
                  <a:pt x="223" y="15"/>
                </a:moveTo>
                <a:cubicBezTo>
                  <a:pt x="183" y="2"/>
                  <a:pt x="173" y="0"/>
                  <a:pt x="128" y="7"/>
                </a:cubicBezTo>
                <a:cubicBezTo>
                  <a:pt x="105" y="30"/>
                  <a:pt x="83" y="44"/>
                  <a:pt x="65" y="71"/>
                </a:cubicBezTo>
                <a:cubicBezTo>
                  <a:pt x="50" y="129"/>
                  <a:pt x="54" y="178"/>
                  <a:pt x="104" y="213"/>
                </a:cubicBezTo>
                <a:cubicBezTo>
                  <a:pt x="109" y="221"/>
                  <a:pt x="113" y="230"/>
                  <a:pt x="120" y="236"/>
                </a:cubicBezTo>
                <a:cubicBezTo>
                  <a:pt x="135" y="249"/>
                  <a:pt x="168" y="268"/>
                  <a:pt x="168" y="268"/>
                </a:cubicBezTo>
                <a:cubicBezTo>
                  <a:pt x="173" y="276"/>
                  <a:pt x="176" y="285"/>
                  <a:pt x="183" y="292"/>
                </a:cubicBezTo>
                <a:cubicBezTo>
                  <a:pt x="190" y="299"/>
                  <a:pt x="202" y="299"/>
                  <a:pt x="207" y="307"/>
                </a:cubicBezTo>
                <a:cubicBezTo>
                  <a:pt x="216" y="321"/>
                  <a:pt x="218" y="339"/>
                  <a:pt x="223" y="355"/>
                </a:cubicBezTo>
                <a:cubicBezTo>
                  <a:pt x="226" y="363"/>
                  <a:pt x="231" y="378"/>
                  <a:pt x="231" y="378"/>
                </a:cubicBezTo>
                <a:cubicBezTo>
                  <a:pt x="217" y="399"/>
                  <a:pt x="212" y="410"/>
                  <a:pt x="191" y="426"/>
                </a:cubicBezTo>
                <a:cubicBezTo>
                  <a:pt x="176" y="437"/>
                  <a:pt x="144" y="457"/>
                  <a:pt x="144" y="457"/>
                </a:cubicBezTo>
                <a:cubicBezTo>
                  <a:pt x="86" y="451"/>
                  <a:pt x="56" y="462"/>
                  <a:pt x="25" y="418"/>
                </a:cubicBezTo>
                <a:cubicBezTo>
                  <a:pt x="0" y="334"/>
                  <a:pt x="18" y="402"/>
                  <a:pt x="18" y="205"/>
                </a:cubicBezTo>
              </a:path>
            </a:pathLst>
          </a:custGeom>
          <a:noFill/>
          <a:ln w="57150" cmpd="sng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6" descr="bd13738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228600"/>
            <a:ext cx="4191000" cy="2971800"/>
          </a:xfrm>
          <a:prstGeom prst="rect">
            <a:avLst/>
          </a:prstGeom>
          <a:noFill/>
        </p:spPr>
      </p:pic>
      <p:sp>
        <p:nvSpPr>
          <p:cNvPr id="25618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4343400"/>
            <a:ext cx="8229600" cy="1143000"/>
          </a:xfrm>
        </p:spPr>
        <p:txBody>
          <a:bodyPr/>
          <a:lstStyle/>
          <a:p>
            <a:r>
              <a:rPr lang="ru-RU" sz="6000"/>
              <a:t>Спасибо Вам </a:t>
            </a:r>
            <a:br>
              <a:rPr lang="ru-RU" sz="6000"/>
            </a:br>
            <a:r>
              <a:rPr lang="ru-RU" sz="6000"/>
              <a:t>за знания, </a:t>
            </a:r>
            <a:br>
              <a:rPr lang="ru-RU" sz="6000"/>
            </a:br>
            <a:r>
              <a:rPr lang="ru-RU" sz="6000"/>
              <a:t>работу  и понимание!</a:t>
            </a:r>
          </a:p>
        </p:txBody>
      </p:sp>
      <p:pic>
        <p:nvPicPr>
          <p:cNvPr id="25619" name="Picture 19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685800"/>
            <a:ext cx="304800" cy="304800"/>
          </a:xfrm>
          <a:prstGeom prst="rect">
            <a:avLst/>
          </a:prstGeom>
          <a:noFill/>
        </p:spPr>
      </p:pic>
      <p:pic>
        <p:nvPicPr>
          <p:cNvPr id="25621" name="05 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9600" y="6324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256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4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79826" fill="hold"/>
                                        <p:tgtEl>
                                          <p:spTgt spid="256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9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2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339</Words>
  <Application>Microsoft Office PowerPoint</Application>
  <PresentationFormat>Экран (4:3)</PresentationFormat>
  <Paragraphs>20</Paragraphs>
  <Slides>9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Оформление по умолчанию</vt:lpstr>
      <vt:lpstr>Слайд 1</vt:lpstr>
      <vt:lpstr>БРОУНОВСКОЕ   ДВИЖЕНИЕ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Вам  за знания,  работу  и понимание!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cp:lastPrinted>1601-01-01T00:00:00Z</cp:lastPrinted>
  <dcterms:created xsi:type="dcterms:W3CDTF">1601-01-01T00:00:00Z</dcterms:created>
  <dcterms:modified xsi:type="dcterms:W3CDTF">2014-09-25T16:28:52Z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